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57" r:id="rId5"/>
    <p:sldId id="269" r:id="rId6"/>
    <p:sldId id="288" r:id="rId7"/>
    <p:sldId id="279" r:id="rId8"/>
    <p:sldId id="280" r:id="rId9"/>
    <p:sldId id="259" r:id="rId10"/>
    <p:sldId id="261" r:id="rId11"/>
    <p:sldId id="260" r:id="rId12"/>
    <p:sldId id="262" r:id="rId13"/>
    <p:sldId id="276" r:id="rId14"/>
    <p:sldId id="263" r:id="rId15"/>
    <p:sldId id="264" r:id="rId16"/>
    <p:sldId id="289" r:id="rId17"/>
    <p:sldId id="265" r:id="rId18"/>
    <p:sldId id="290" r:id="rId19"/>
    <p:sldId id="275" r:id="rId20"/>
    <p:sldId id="268" r:id="rId21"/>
    <p:sldId id="284" r:id="rId22"/>
    <p:sldId id="285" r:id="rId23"/>
    <p:sldId id="291" r:id="rId24"/>
    <p:sldId id="292" r:id="rId25"/>
    <p:sldId id="294" r:id="rId26"/>
    <p:sldId id="295" r:id="rId27"/>
    <p:sldId id="293" r:id="rId28"/>
    <p:sldId id="297" r:id="rId29"/>
    <p:sldId id="270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33CCFF"/>
    <a:srgbClr val="FFFF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15" autoAdjust="0"/>
    <p:restoredTop sz="94713" autoAdjust="0"/>
  </p:normalViewPr>
  <p:slideViewPr>
    <p:cSldViewPr>
      <p:cViewPr varScale="1">
        <p:scale>
          <a:sx n="88" d="100"/>
          <a:sy n="88" d="100"/>
        </p:scale>
        <p:origin x="-660" y="-10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6D33A1-B14E-4B4D-8602-8D951CCFA8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F2978-A423-45C9-B50F-FCB674E244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112EDF-BD4C-4560-B371-DFF266508E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9A9BF1-A8B4-473B-A8D5-E158B0BBAF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D70028-8C93-4701-90A4-C3D4F23AE9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F6F739-FB84-45A8-B194-A840669D23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C07790-ED95-4174-AFB3-AF6692C8B1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BF4DFC-472E-452F-A630-63490D908E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97A378-03A3-465A-902F-C1181ED6ADE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BB536C-60C0-4455-BA05-7FF209EED9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C7322B-2EA9-4A88-AE86-4488B4ACBC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6976AA44-69B1-4E08-9938-BDC48021A12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152400" y="1219200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b="1" dirty="0"/>
              <a:t>MCDB300a Biochemistry   </a:t>
            </a:r>
            <a:r>
              <a:rPr lang="en-US" b="1" dirty="0" smtClean="0"/>
              <a:t>Spring 2012</a:t>
            </a:r>
            <a:endParaRPr lang="en-US" b="1" dirty="0"/>
          </a:p>
          <a:p>
            <a:pPr algn="ctr"/>
            <a:r>
              <a:rPr lang="en-US" b="1" dirty="0"/>
              <a:t>Discussion Section on Protein Analysis</a:t>
            </a:r>
          </a:p>
        </p:txBody>
      </p:sp>
      <p:sp>
        <p:nvSpPr>
          <p:cNvPr id="2070" name="Text Box 22"/>
          <p:cNvSpPr txBox="1">
            <a:spLocks noChangeArrowheads="1"/>
          </p:cNvSpPr>
          <p:nvPr/>
        </p:nvSpPr>
        <p:spPr bwMode="auto">
          <a:xfrm>
            <a:off x="1919288" y="2117725"/>
            <a:ext cx="52276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See Ch. 3 of Berg et al. for more 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3429000" y="381000"/>
            <a:ext cx="495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3300"/>
                </a:solidFill>
              </a:rPr>
              <a:t>Dialysis across a membrane</a:t>
            </a:r>
          </a:p>
        </p:txBody>
      </p:sp>
      <p:sp>
        <p:nvSpPr>
          <p:cNvPr id="7177" name="Oval 9"/>
          <p:cNvSpPr>
            <a:spLocks noChangeArrowheads="1"/>
          </p:cNvSpPr>
          <p:nvPr/>
        </p:nvSpPr>
        <p:spPr bwMode="auto">
          <a:xfrm>
            <a:off x="304800" y="50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533400" y="381000"/>
            <a:ext cx="2033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macromolecules</a:t>
            </a:r>
          </a:p>
        </p:txBody>
      </p:sp>
      <p:sp>
        <p:nvSpPr>
          <p:cNvPr id="7179" name="Oval 11"/>
          <p:cNvSpPr>
            <a:spLocks noChangeAspect="1" noChangeArrowheads="1"/>
          </p:cNvSpPr>
          <p:nvPr/>
        </p:nvSpPr>
        <p:spPr bwMode="auto">
          <a:xfrm>
            <a:off x="342900" y="990600"/>
            <a:ext cx="73025" cy="730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58800" y="822325"/>
            <a:ext cx="1992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small molecules</a:t>
            </a:r>
          </a:p>
        </p:txBody>
      </p:sp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2" cstate="print"/>
          <a:srcRect t="1744"/>
          <a:stretch>
            <a:fillRect/>
          </a:stretch>
        </p:blipFill>
        <p:spPr bwMode="auto">
          <a:xfrm>
            <a:off x="2705100" y="2819400"/>
            <a:ext cx="494347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847850" y="2057400"/>
            <a:ext cx="2286000" cy="1006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Large molecules cannot cross the membrane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4191000" y="2041525"/>
            <a:ext cx="20574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Small molecules can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5867400" y="5410200"/>
            <a:ext cx="22098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Semi-permeable membrane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2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4175" y="1219200"/>
            <a:ext cx="5133975" cy="482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505200" y="1524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Equilibrium dialysis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1819275" y="1812925"/>
            <a:ext cx="10668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Dialysis bag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1228725" y="2895600"/>
            <a:ext cx="17526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Concentrated solution</a:t>
            </a:r>
          </a:p>
        </p:txBody>
      </p:sp>
      <p:sp>
        <p:nvSpPr>
          <p:cNvPr id="6164" name="Text Box 20"/>
          <p:cNvSpPr txBox="1">
            <a:spLocks noChangeArrowheads="1"/>
          </p:cNvSpPr>
          <p:nvPr/>
        </p:nvSpPr>
        <p:spPr bwMode="auto">
          <a:xfrm>
            <a:off x="3086100" y="6232525"/>
            <a:ext cx="21717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At start of dialysis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2085975" y="3886200"/>
            <a:ext cx="8604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Buffer</a:t>
            </a:r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6172200" y="6232525"/>
            <a:ext cx="17240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At equilibrium</a:t>
            </a:r>
          </a:p>
        </p:txBody>
      </p:sp>
      <p:sp>
        <p:nvSpPr>
          <p:cNvPr id="6167" name="Oval 23"/>
          <p:cNvSpPr>
            <a:spLocks noChangeArrowheads="1"/>
          </p:cNvSpPr>
          <p:nvPr/>
        </p:nvSpPr>
        <p:spPr bwMode="auto">
          <a:xfrm>
            <a:off x="304800" y="50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533400" y="381000"/>
            <a:ext cx="2033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macromolecules</a:t>
            </a:r>
          </a:p>
        </p:txBody>
      </p:sp>
      <p:sp>
        <p:nvSpPr>
          <p:cNvPr id="6169" name="Oval 25"/>
          <p:cNvSpPr>
            <a:spLocks noChangeAspect="1" noChangeArrowheads="1"/>
          </p:cNvSpPr>
          <p:nvPr/>
        </p:nvSpPr>
        <p:spPr bwMode="auto">
          <a:xfrm>
            <a:off x="342900" y="990600"/>
            <a:ext cx="73025" cy="730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70" name="Text Box 26"/>
          <p:cNvSpPr txBox="1">
            <a:spLocks noChangeArrowheads="1"/>
          </p:cNvSpPr>
          <p:nvPr/>
        </p:nvSpPr>
        <p:spPr bwMode="auto">
          <a:xfrm>
            <a:off x="558800" y="822325"/>
            <a:ext cx="1992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small molecules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28600" y="184150"/>
            <a:ext cx="2971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Gel filtration</a:t>
            </a:r>
          </a:p>
          <a:p>
            <a:pPr algn="ctr"/>
            <a:r>
              <a:rPr lang="en-US" b="1"/>
              <a:t>(size exclusion) chromatography</a:t>
            </a:r>
          </a:p>
        </p:txBody>
      </p:sp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2" cstate="print"/>
          <a:srcRect b="1082"/>
          <a:stretch>
            <a:fillRect/>
          </a:stretch>
        </p:blipFill>
        <p:spPr bwMode="auto">
          <a:xfrm>
            <a:off x="3592513" y="838200"/>
            <a:ext cx="2236787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07" name="Oval 15"/>
          <p:cNvSpPr>
            <a:spLocks noChangeArrowheads="1"/>
          </p:cNvSpPr>
          <p:nvPr/>
        </p:nvSpPr>
        <p:spPr bwMode="auto">
          <a:xfrm>
            <a:off x="304800" y="500697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304800" y="54641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Oval 17"/>
          <p:cNvSpPr>
            <a:spLocks noChangeArrowheads="1"/>
          </p:cNvSpPr>
          <p:nvPr/>
        </p:nvSpPr>
        <p:spPr bwMode="auto">
          <a:xfrm>
            <a:off x="304800" y="5943600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533400" y="4876800"/>
            <a:ext cx="820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Small</a:t>
            </a:r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533400" y="5353050"/>
            <a:ext cx="1087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Medium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533400" y="5813425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Large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5257800" y="762000"/>
            <a:ext cx="609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5638800" y="60325"/>
            <a:ext cx="2546350" cy="1006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Small molecules can enter the spaces (pores) within beads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5638800" y="1355725"/>
            <a:ext cx="20129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Carbohydrate polymer bead</a:t>
            </a: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5791200" y="4479925"/>
            <a:ext cx="2133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Large molecules cannot enter</a:t>
            </a:r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2362200" y="1905000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Flow direction</a:t>
            </a:r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2971800" y="2667000"/>
            <a:ext cx="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213" y="1212850"/>
            <a:ext cx="8535987" cy="5340350"/>
          </a:xfrm>
          <a:prstGeom prst="rect">
            <a:avLst/>
          </a:prstGeom>
          <a:noFill/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228600" y="18415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3300"/>
                </a:solidFill>
              </a:rPr>
              <a:t>Gel filtration (size exclusion) chromatography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3" name="Picture 27"/>
          <p:cNvPicPr>
            <a:picLocks noChangeAspect="1" noChangeArrowheads="1"/>
          </p:cNvPicPr>
          <p:nvPr/>
        </p:nvPicPr>
        <p:blipFill>
          <a:blip r:embed="rId2" cstate="print"/>
          <a:srcRect r="55556"/>
          <a:stretch>
            <a:fillRect/>
          </a:stretch>
        </p:blipFill>
        <p:spPr bwMode="auto">
          <a:xfrm>
            <a:off x="338138" y="1905000"/>
            <a:ext cx="2133600" cy="2016125"/>
          </a:xfrm>
          <a:prstGeom prst="rect">
            <a:avLst/>
          </a:prstGeom>
          <a:noFill/>
        </p:spPr>
      </p:pic>
      <p:pic>
        <p:nvPicPr>
          <p:cNvPr id="9242" name="Picture 26"/>
          <p:cNvPicPr>
            <a:picLocks noChangeAspect="1" noChangeArrowheads="1"/>
          </p:cNvPicPr>
          <p:nvPr/>
        </p:nvPicPr>
        <p:blipFill>
          <a:blip r:embed="rId3" cstate="print"/>
          <a:srcRect r="49983"/>
          <a:stretch>
            <a:fillRect/>
          </a:stretch>
        </p:blipFill>
        <p:spPr bwMode="auto">
          <a:xfrm>
            <a:off x="3257550" y="455613"/>
            <a:ext cx="2305050" cy="6097587"/>
          </a:xfrm>
          <a:prstGeom prst="rect">
            <a:avLst/>
          </a:prstGeom>
          <a:noFill/>
        </p:spPr>
      </p:pic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28600" y="184150"/>
            <a:ext cx="2971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3300"/>
                </a:solidFill>
              </a:rPr>
              <a:t>Ion exchange chromatography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5257800" y="762000"/>
            <a:ext cx="6096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2362200" y="1905000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Flow direction</a:t>
            </a:r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>
            <a:off x="2971800" y="2667000"/>
            <a:ext cx="0" cy="297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5867400" y="457200"/>
            <a:ext cx="23622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Positively charged proteins bind to 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negatively charged beads*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6019800" y="3565525"/>
            <a:ext cx="2362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Negatively charged proteins flow through</a:t>
            </a:r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4953000" y="9144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 flipH="1">
            <a:off x="5410200" y="1752600"/>
            <a:ext cx="60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 flipH="1">
            <a:off x="5181600" y="4098925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6553200" y="5318125"/>
            <a:ext cx="2057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* e.g., carboxymethyl cellulose</a:t>
            </a:r>
          </a:p>
        </p:txBody>
      </p:sp>
      <p:pic>
        <p:nvPicPr>
          <p:cNvPr id="9244" name="Picture 28"/>
          <p:cNvPicPr>
            <a:picLocks noChangeAspect="1" noChangeArrowheads="1"/>
          </p:cNvPicPr>
          <p:nvPr/>
        </p:nvPicPr>
        <p:blipFill>
          <a:blip r:embed="rId2" cstate="print"/>
          <a:srcRect l="44444"/>
          <a:stretch>
            <a:fillRect/>
          </a:stretch>
        </p:blipFill>
        <p:spPr bwMode="auto">
          <a:xfrm>
            <a:off x="228600" y="4267200"/>
            <a:ext cx="2667000" cy="2016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28600" y="685800"/>
            <a:ext cx="4343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Affinity chromatography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Example 1.  Purifying a glucose binding protein</a:t>
            </a:r>
          </a:p>
        </p:txBody>
      </p:sp>
      <p:pic>
        <p:nvPicPr>
          <p:cNvPr id="10266" name="Picture 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713" y="304800"/>
            <a:ext cx="3198812" cy="624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14600"/>
            <a:ext cx="7772400" cy="1828800"/>
          </a:xfrm>
        </p:spPr>
        <p:txBody>
          <a:bodyPr/>
          <a:lstStyle/>
          <a:p>
            <a:r>
              <a:rPr lang="en-US" sz="3200"/>
              <a:t>What if you have a recombinant protein?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28600" y="184150"/>
            <a:ext cx="815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Affinity chromatography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Example 2.  Purifying a histidine-tagged protein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381000" y="2479675"/>
            <a:ext cx="8553450" cy="2549525"/>
            <a:chOff x="240" y="1344"/>
            <a:chExt cx="5388" cy="1606"/>
          </a:xfrm>
        </p:grpSpPr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" y="1344"/>
              <a:ext cx="5388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269" name="Rectangle 5"/>
            <p:cNvSpPr>
              <a:spLocks noChangeArrowheads="1"/>
            </p:cNvSpPr>
            <p:nvPr/>
          </p:nvSpPr>
          <p:spPr bwMode="auto">
            <a:xfrm>
              <a:off x="1524" y="1464"/>
              <a:ext cx="120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0" name="Rectangle 6"/>
            <p:cNvSpPr>
              <a:spLocks noChangeArrowheads="1"/>
            </p:cNvSpPr>
            <p:nvPr/>
          </p:nvSpPr>
          <p:spPr bwMode="auto">
            <a:xfrm>
              <a:off x="1680" y="1680"/>
              <a:ext cx="1200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2784" y="1872"/>
              <a:ext cx="864" cy="5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2057400" y="2422525"/>
            <a:ext cx="1997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His-tagged protein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914400" y="4064000"/>
            <a:ext cx="777875" cy="396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Bead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6324600" y="4003675"/>
            <a:ext cx="777875" cy="396875"/>
          </a:xfrm>
          <a:prstGeom prst="rect">
            <a:avLst/>
          </a:prstGeom>
          <a:solidFill>
            <a:srgbClr val="33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Bead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2879725" y="3454400"/>
            <a:ext cx="283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Addition of imidazole (</a:t>
            </a:r>
            <a:r>
              <a:rPr lang="en-US" sz="2000">
                <a:solidFill>
                  <a:srgbClr val="FF0000"/>
                </a:solidFill>
              </a:rPr>
              <a:t>I</a:t>
            </a:r>
            <a:r>
              <a:rPr lang="en-US" sz="2000"/>
              <a:t>)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2819400" y="3927475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7848600" y="3454400"/>
            <a:ext cx="129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Released protein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1803400" y="31242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2082800" y="34099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8521700" y="42672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8153400" y="41402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7442200" y="3416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7175500" y="31242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2012950" y="34036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1739900" y="30861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grpSp>
        <p:nvGrpSpPr>
          <p:cNvPr id="11316" name="Group 52"/>
          <p:cNvGrpSpPr>
            <a:grpSpLocks/>
          </p:cNvGrpSpPr>
          <p:nvPr/>
        </p:nvGrpSpPr>
        <p:grpSpPr bwMode="auto">
          <a:xfrm>
            <a:off x="914400" y="2514600"/>
            <a:ext cx="1809750" cy="2222500"/>
            <a:chOff x="576" y="1584"/>
            <a:chExt cx="1140" cy="1400"/>
          </a:xfrm>
        </p:grpSpPr>
        <p:grpSp>
          <p:nvGrpSpPr>
            <p:cNvPr id="11291" name="Group 27"/>
            <p:cNvGrpSpPr>
              <a:grpSpLocks/>
            </p:cNvGrpSpPr>
            <p:nvPr/>
          </p:nvGrpSpPr>
          <p:grpSpPr bwMode="auto">
            <a:xfrm>
              <a:off x="768" y="1672"/>
              <a:ext cx="236" cy="296"/>
              <a:chOff x="808" y="1672"/>
              <a:chExt cx="236" cy="296"/>
            </a:xfrm>
          </p:grpSpPr>
          <p:sp>
            <p:nvSpPr>
              <p:cNvPr id="11283" name="Freeform 19"/>
              <p:cNvSpPr>
                <a:spLocks/>
              </p:cNvSpPr>
              <p:nvPr/>
            </p:nvSpPr>
            <p:spPr bwMode="auto">
              <a:xfrm>
                <a:off x="808" y="1824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9" name="Text Box 15"/>
              <p:cNvSpPr txBox="1">
                <a:spLocks noChangeArrowheads="1"/>
              </p:cNvSpPr>
              <p:nvPr/>
            </p:nvSpPr>
            <p:spPr bwMode="auto">
              <a:xfrm>
                <a:off x="816" y="1672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  <p:grpSp>
          <p:nvGrpSpPr>
            <p:cNvPr id="11292" name="Group 28"/>
            <p:cNvGrpSpPr>
              <a:grpSpLocks/>
            </p:cNvGrpSpPr>
            <p:nvPr/>
          </p:nvGrpSpPr>
          <p:grpSpPr bwMode="auto">
            <a:xfrm>
              <a:off x="904" y="1768"/>
              <a:ext cx="236" cy="296"/>
              <a:chOff x="808" y="1672"/>
              <a:chExt cx="236" cy="296"/>
            </a:xfrm>
          </p:grpSpPr>
          <p:sp>
            <p:nvSpPr>
              <p:cNvPr id="11293" name="Freeform 29"/>
              <p:cNvSpPr>
                <a:spLocks/>
              </p:cNvSpPr>
              <p:nvPr/>
            </p:nvSpPr>
            <p:spPr bwMode="auto">
              <a:xfrm>
                <a:off x="808" y="1824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4" name="Text Box 30"/>
              <p:cNvSpPr txBox="1">
                <a:spLocks noChangeArrowheads="1"/>
              </p:cNvSpPr>
              <p:nvPr/>
            </p:nvSpPr>
            <p:spPr bwMode="auto">
              <a:xfrm>
                <a:off x="816" y="1672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  <p:grpSp>
          <p:nvGrpSpPr>
            <p:cNvPr id="11295" name="Group 31"/>
            <p:cNvGrpSpPr>
              <a:grpSpLocks/>
            </p:cNvGrpSpPr>
            <p:nvPr/>
          </p:nvGrpSpPr>
          <p:grpSpPr bwMode="auto">
            <a:xfrm>
              <a:off x="576" y="1584"/>
              <a:ext cx="236" cy="296"/>
              <a:chOff x="808" y="1672"/>
              <a:chExt cx="236" cy="296"/>
            </a:xfrm>
          </p:grpSpPr>
          <p:sp>
            <p:nvSpPr>
              <p:cNvPr id="11296" name="Freeform 32"/>
              <p:cNvSpPr>
                <a:spLocks/>
              </p:cNvSpPr>
              <p:nvPr/>
            </p:nvSpPr>
            <p:spPr bwMode="auto">
              <a:xfrm>
                <a:off x="808" y="1824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7" name="Text Box 33"/>
              <p:cNvSpPr txBox="1">
                <a:spLocks noChangeArrowheads="1"/>
              </p:cNvSpPr>
              <p:nvPr/>
            </p:nvSpPr>
            <p:spPr bwMode="auto">
              <a:xfrm>
                <a:off x="816" y="1672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  <p:grpSp>
          <p:nvGrpSpPr>
            <p:cNvPr id="11313" name="Group 49"/>
            <p:cNvGrpSpPr>
              <a:grpSpLocks/>
            </p:cNvGrpSpPr>
            <p:nvPr/>
          </p:nvGrpSpPr>
          <p:grpSpPr bwMode="auto">
            <a:xfrm>
              <a:off x="1296" y="2304"/>
              <a:ext cx="336" cy="248"/>
              <a:chOff x="1296" y="2304"/>
              <a:chExt cx="336" cy="248"/>
            </a:xfrm>
          </p:grpSpPr>
          <p:sp>
            <p:nvSpPr>
              <p:cNvPr id="11302" name="Freeform 38"/>
              <p:cNvSpPr>
                <a:spLocks/>
              </p:cNvSpPr>
              <p:nvPr/>
            </p:nvSpPr>
            <p:spPr bwMode="auto">
              <a:xfrm rot="907785">
                <a:off x="1296" y="2408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3" name="Text Box 39"/>
              <p:cNvSpPr txBox="1">
                <a:spLocks noChangeArrowheads="1"/>
              </p:cNvSpPr>
              <p:nvPr/>
            </p:nvSpPr>
            <p:spPr bwMode="auto">
              <a:xfrm>
                <a:off x="1404" y="2304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  <p:grpSp>
          <p:nvGrpSpPr>
            <p:cNvPr id="11314" name="Group 50"/>
            <p:cNvGrpSpPr>
              <a:grpSpLocks/>
            </p:cNvGrpSpPr>
            <p:nvPr/>
          </p:nvGrpSpPr>
          <p:grpSpPr bwMode="auto">
            <a:xfrm>
              <a:off x="1344" y="2496"/>
              <a:ext cx="330" cy="200"/>
              <a:chOff x="1344" y="2496"/>
              <a:chExt cx="330" cy="200"/>
            </a:xfrm>
          </p:grpSpPr>
          <p:sp>
            <p:nvSpPr>
              <p:cNvPr id="11308" name="Freeform 44"/>
              <p:cNvSpPr>
                <a:spLocks/>
              </p:cNvSpPr>
              <p:nvPr/>
            </p:nvSpPr>
            <p:spPr bwMode="auto">
              <a:xfrm rot="2489848">
                <a:off x="1344" y="2552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9" name="Text Box 45"/>
              <p:cNvSpPr txBox="1">
                <a:spLocks noChangeArrowheads="1"/>
              </p:cNvSpPr>
              <p:nvPr/>
            </p:nvSpPr>
            <p:spPr bwMode="auto">
              <a:xfrm>
                <a:off x="1446" y="2496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  <p:grpSp>
          <p:nvGrpSpPr>
            <p:cNvPr id="11315" name="Group 51"/>
            <p:cNvGrpSpPr>
              <a:grpSpLocks/>
            </p:cNvGrpSpPr>
            <p:nvPr/>
          </p:nvGrpSpPr>
          <p:grpSpPr bwMode="auto">
            <a:xfrm>
              <a:off x="1392" y="2748"/>
              <a:ext cx="324" cy="236"/>
              <a:chOff x="1392" y="2748"/>
              <a:chExt cx="324" cy="236"/>
            </a:xfrm>
          </p:grpSpPr>
          <p:sp>
            <p:nvSpPr>
              <p:cNvPr id="11311" name="Freeform 47"/>
              <p:cNvSpPr>
                <a:spLocks/>
              </p:cNvSpPr>
              <p:nvPr/>
            </p:nvSpPr>
            <p:spPr bwMode="auto">
              <a:xfrm rot="2671822">
                <a:off x="1392" y="2840"/>
                <a:ext cx="112" cy="144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96" y="144"/>
                  </a:cxn>
                  <a:cxn ang="0">
                    <a:pos x="48" y="48"/>
                  </a:cxn>
                  <a:cxn ang="0">
                    <a:pos x="144" y="48"/>
                  </a:cxn>
                  <a:cxn ang="0">
                    <a:pos x="144" y="0"/>
                  </a:cxn>
                </a:cxnLst>
                <a:rect l="0" t="0" r="r" b="b"/>
                <a:pathLst>
                  <a:path w="160" h="160">
                    <a:moveTo>
                      <a:pt x="0" y="144"/>
                    </a:moveTo>
                    <a:cubicBezTo>
                      <a:pt x="44" y="152"/>
                      <a:pt x="88" y="160"/>
                      <a:pt x="96" y="144"/>
                    </a:cubicBezTo>
                    <a:cubicBezTo>
                      <a:pt x="104" y="128"/>
                      <a:pt x="40" y="64"/>
                      <a:pt x="48" y="48"/>
                    </a:cubicBezTo>
                    <a:cubicBezTo>
                      <a:pt x="56" y="32"/>
                      <a:pt x="128" y="56"/>
                      <a:pt x="144" y="48"/>
                    </a:cubicBezTo>
                    <a:cubicBezTo>
                      <a:pt x="160" y="40"/>
                      <a:pt x="152" y="20"/>
                      <a:pt x="144" y="0"/>
                    </a:cubicBezTo>
                  </a:path>
                </a:pathLst>
              </a:custGeom>
              <a:noFill/>
              <a:ln w="28575" cmpd="sng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2" name="Text Box 48"/>
              <p:cNvSpPr txBox="1">
                <a:spLocks noChangeArrowheads="1"/>
              </p:cNvSpPr>
              <p:nvPr/>
            </p:nvSpPr>
            <p:spPr bwMode="auto">
              <a:xfrm>
                <a:off x="1488" y="2748"/>
                <a:ext cx="228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accent1"/>
                    </a:solidFill>
                  </a:rPr>
                  <a:t>Ni</a:t>
                </a:r>
              </a:p>
            </p:txBody>
          </p:sp>
        </p:grpSp>
      </p:grpSp>
      <p:grpSp>
        <p:nvGrpSpPr>
          <p:cNvPr id="11318" name="Group 54"/>
          <p:cNvGrpSpPr>
            <a:grpSpLocks/>
          </p:cNvGrpSpPr>
          <p:nvPr/>
        </p:nvGrpSpPr>
        <p:grpSpPr bwMode="auto">
          <a:xfrm>
            <a:off x="6629400" y="2654300"/>
            <a:ext cx="374650" cy="469900"/>
            <a:chOff x="808" y="1672"/>
            <a:chExt cx="236" cy="296"/>
          </a:xfrm>
        </p:grpSpPr>
        <p:sp>
          <p:nvSpPr>
            <p:cNvPr id="11319" name="Freeform 55"/>
            <p:cNvSpPr>
              <a:spLocks/>
            </p:cNvSpPr>
            <p:nvPr/>
          </p:nvSpPr>
          <p:spPr bwMode="auto">
            <a:xfrm>
              <a:off x="808" y="1824"/>
              <a:ext cx="112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144"/>
                </a:cxn>
                <a:cxn ang="0">
                  <a:pos x="48" y="48"/>
                </a:cxn>
                <a:cxn ang="0">
                  <a:pos x="144" y="48"/>
                </a:cxn>
                <a:cxn ang="0">
                  <a:pos x="144" y="0"/>
                </a:cxn>
              </a:cxnLst>
              <a:rect l="0" t="0" r="r" b="b"/>
              <a:pathLst>
                <a:path w="160" h="160">
                  <a:moveTo>
                    <a:pt x="0" y="144"/>
                  </a:moveTo>
                  <a:cubicBezTo>
                    <a:pt x="44" y="152"/>
                    <a:pt x="88" y="160"/>
                    <a:pt x="96" y="144"/>
                  </a:cubicBezTo>
                  <a:cubicBezTo>
                    <a:pt x="104" y="128"/>
                    <a:pt x="40" y="64"/>
                    <a:pt x="48" y="48"/>
                  </a:cubicBezTo>
                  <a:cubicBezTo>
                    <a:pt x="56" y="32"/>
                    <a:pt x="128" y="56"/>
                    <a:pt x="144" y="48"/>
                  </a:cubicBezTo>
                  <a:cubicBezTo>
                    <a:pt x="160" y="40"/>
                    <a:pt x="152" y="20"/>
                    <a:pt x="144" y="0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20" name="Text Box 56"/>
            <p:cNvSpPr txBox="1">
              <a:spLocks noChangeArrowheads="1"/>
            </p:cNvSpPr>
            <p:nvPr/>
          </p:nvSpPr>
          <p:spPr bwMode="auto">
            <a:xfrm>
              <a:off x="816" y="1672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</a:rPr>
                <a:t>Ni</a:t>
              </a:r>
            </a:p>
          </p:txBody>
        </p:sp>
      </p:grpSp>
      <p:grpSp>
        <p:nvGrpSpPr>
          <p:cNvPr id="11321" name="Group 57"/>
          <p:cNvGrpSpPr>
            <a:grpSpLocks/>
          </p:cNvGrpSpPr>
          <p:nvPr/>
        </p:nvGrpSpPr>
        <p:grpSpPr bwMode="auto">
          <a:xfrm>
            <a:off x="6845300" y="2806700"/>
            <a:ext cx="374650" cy="469900"/>
            <a:chOff x="808" y="1672"/>
            <a:chExt cx="236" cy="296"/>
          </a:xfrm>
        </p:grpSpPr>
        <p:sp>
          <p:nvSpPr>
            <p:cNvPr id="11322" name="Freeform 58"/>
            <p:cNvSpPr>
              <a:spLocks/>
            </p:cNvSpPr>
            <p:nvPr/>
          </p:nvSpPr>
          <p:spPr bwMode="auto">
            <a:xfrm>
              <a:off x="808" y="1824"/>
              <a:ext cx="112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144"/>
                </a:cxn>
                <a:cxn ang="0">
                  <a:pos x="48" y="48"/>
                </a:cxn>
                <a:cxn ang="0">
                  <a:pos x="144" y="48"/>
                </a:cxn>
                <a:cxn ang="0">
                  <a:pos x="144" y="0"/>
                </a:cxn>
              </a:cxnLst>
              <a:rect l="0" t="0" r="r" b="b"/>
              <a:pathLst>
                <a:path w="160" h="160">
                  <a:moveTo>
                    <a:pt x="0" y="144"/>
                  </a:moveTo>
                  <a:cubicBezTo>
                    <a:pt x="44" y="152"/>
                    <a:pt x="88" y="160"/>
                    <a:pt x="96" y="144"/>
                  </a:cubicBezTo>
                  <a:cubicBezTo>
                    <a:pt x="104" y="128"/>
                    <a:pt x="40" y="64"/>
                    <a:pt x="48" y="48"/>
                  </a:cubicBezTo>
                  <a:cubicBezTo>
                    <a:pt x="56" y="32"/>
                    <a:pt x="128" y="56"/>
                    <a:pt x="144" y="48"/>
                  </a:cubicBezTo>
                  <a:cubicBezTo>
                    <a:pt x="160" y="40"/>
                    <a:pt x="152" y="20"/>
                    <a:pt x="144" y="0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23" name="Text Box 59"/>
            <p:cNvSpPr txBox="1">
              <a:spLocks noChangeArrowheads="1"/>
            </p:cNvSpPr>
            <p:nvPr/>
          </p:nvSpPr>
          <p:spPr bwMode="auto">
            <a:xfrm>
              <a:off x="816" y="1672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</a:rPr>
                <a:t>Ni</a:t>
              </a:r>
            </a:p>
          </p:txBody>
        </p:sp>
      </p:grpSp>
      <p:sp>
        <p:nvSpPr>
          <p:cNvPr id="11325" name="Freeform 61"/>
          <p:cNvSpPr>
            <a:spLocks/>
          </p:cNvSpPr>
          <p:nvPr/>
        </p:nvSpPr>
        <p:spPr bwMode="auto">
          <a:xfrm>
            <a:off x="6324600" y="2755900"/>
            <a:ext cx="1778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" y="144"/>
              </a:cxn>
              <a:cxn ang="0">
                <a:pos x="48" y="48"/>
              </a:cxn>
              <a:cxn ang="0">
                <a:pos x="144" y="48"/>
              </a:cxn>
              <a:cxn ang="0">
                <a:pos x="144" y="0"/>
              </a:cxn>
            </a:cxnLst>
            <a:rect l="0" t="0" r="r" b="b"/>
            <a:pathLst>
              <a:path w="160" h="160">
                <a:moveTo>
                  <a:pt x="0" y="144"/>
                </a:moveTo>
                <a:cubicBezTo>
                  <a:pt x="44" y="152"/>
                  <a:pt x="88" y="160"/>
                  <a:pt x="96" y="144"/>
                </a:cubicBezTo>
                <a:cubicBezTo>
                  <a:pt x="104" y="128"/>
                  <a:pt x="40" y="64"/>
                  <a:pt x="48" y="48"/>
                </a:cubicBezTo>
                <a:cubicBezTo>
                  <a:pt x="56" y="32"/>
                  <a:pt x="128" y="56"/>
                  <a:pt x="144" y="48"/>
                </a:cubicBezTo>
                <a:cubicBezTo>
                  <a:pt x="160" y="40"/>
                  <a:pt x="152" y="20"/>
                  <a:pt x="144" y="0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26" name="Text Box 62"/>
          <p:cNvSpPr txBox="1">
            <a:spLocks noChangeArrowheads="1"/>
          </p:cNvSpPr>
          <p:nvPr/>
        </p:nvSpPr>
        <p:spPr bwMode="auto">
          <a:xfrm>
            <a:off x="6337300" y="25146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grpSp>
        <p:nvGrpSpPr>
          <p:cNvPr id="11327" name="Group 63"/>
          <p:cNvGrpSpPr>
            <a:grpSpLocks/>
          </p:cNvGrpSpPr>
          <p:nvPr/>
        </p:nvGrpSpPr>
        <p:grpSpPr bwMode="auto">
          <a:xfrm>
            <a:off x="7467600" y="3657600"/>
            <a:ext cx="533400" cy="393700"/>
            <a:chOff x="1296" y="2304"/>
            <a:chExt cx="336" cy="248"/>
          </a:xfrm>
        </p:grpSpPr>
        <p:sp>
          <p:nvSpPr>
            <p:cNvPr id="11328" name="Freeform 64"/>
            <p:cNvSpPr>
              <a:spLocks/>
            </p:cNvSpPr>
            <p:nvPr/>
          </p:nvSpPr>
          <p:spPr bwMode="auto">
            <a:xfrm rot="907785">
              <a:off x="1296" y="2408"/>
              <a:ext cx="112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144"/>
                </a:cxn>
                <a:cxn ang="0">
                  <a:pos x="48" y="48"/>
                </a:cxn>
                <a:cxn ang="0">
                  <a:pos x="144" y="48"/>
                </a:cxn>
                <a:cxn ang="0">
                  <a:pos x="144" y="0"/>
                </a:cxn>
              </a:cxnLst>
              <a:rect l="0" t="0" r="r" b="b"/>
              <a:pathLst>
                <a:path w="160" h="160">
                  <a:moveTo>
                    <a:pt x="0" y="144"/>
                  </a:moveTo>
                  <a:cubicBezTo>
                    <a:pt x="44" y="152"/>
                    <a:pt x="88" y="160"/>
                    <a:pt x="96" y="144"/>
                  </a:cubicBezTo>
                  <a:cubicBezTo>
                    <a:pt x="104" y="128"/>
                    <a:pt x="40" y="64"/>
                    <a:pt x="48" y="48"/>
                  </a:cubicBezTo>
                  <a:cubicBezTo>
                    <a:pt x="56" y="32"/>
                    <a:pt x="128" y="56"/>
                    <a:pt x="144" y="48"/>
                  </a:cubicBezTo>
                  <a:cubicBezTo>
                    <a:pt x="160" y="40"/>
                    <a:pt x="152" y="20"/>
                    <a:pt x="144" y="0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29" name="Text Box 65"/>
            <p:cNvSpPr txBox="1">
              <a:spLocks noChangeArrowheads="1"/>
            </p:cNvSpPr>
            <p:nvPr/>
          </p:nvSpPr>
          <p:spPr bwMode="auto">
            <a:xfrm>
              <a:off x="1404" y="2304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</a:rPr>
                <a:t>Ni</a:t>
              </a:r>
            </a:p>
          </p:txBody>
        </p:sp>
      </p:grpSp>
      <p:grpSp>
        <p:nvGrpSpPr>
          <p:cNvPr id="11330" name="Group 66"/>
          <p:cNvGrpSpPr>
            <a:grpSpLocks/>
          </p:cNvGrpSpPr>
          <p:nvPr/>
        </p:nvGrpSpPr>
        <p:grpSpPr bwMode="auto">
          <a:xfrm>
            <a:off x="7543800" y="3962400"/>
            <a:ext cx="523875" cy="317500"/>
            <a:chOff x="1344" y="2496"/>
            <a:chExt cx="330" cy="200"/>
          </a:xfrm>
        </p:grpSpPr>
        <p:sp>
          <p:nvSpPr>
            <p:cNvPr id="11331" name="Freeform 67"/>
            <p:cNvSpPr>
              <a:spLocks/>
            </p:cNvSpPr>
            <p:nvPr/>
          </p:nvSpPr>
          <p:spPr bwMode="auto">
            <a:xfrm rot="2489848">
              <a:off x="1344" y="2552"/>
              <a:ext cx="112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96" y="144"/>
                </a:cxn>
                <a:cxn ang="0">
                  <a:pos x="48" y="48"/>
                </a:cxn>
                <a:cxn ang="0">
                  <a:pos x="144" y="48"/>
                </a:cxn>
                <a:cxn ang="0">
                  <a:pos x="144" y="0"/>
                </a:cxn>
              </a:cxnLst>
              <a:rect l="0" t="0" r="r" b="b"/>
              <a:pathLst>
                <a:path w="160" h="160">
                  <a:moveTo>
                    <a:pt x="0" y="144"/>
                  </a:moveTo>
                  <a:cubicBezTo>
                    <a:pt x="44" y="152"/>
                    <a:pt x="88" y="160"/>
                    <a:pt x="96" y="144"/>
                  </a:cubicBezTo>
                  <a:cubicBezTo>
                    <a:pt x="104" y="128"/>
                    <a:pt x="40" y="64"/>
                    <a:pt x="48" y="48"/>
                  </a:cubicBezTo>
                  <a:cubicBezTo>
                    <a:pt x="56" y="32"/>
                    <a:pt x="128" y="56"/>
                    <a:pt x="144" y="48"/>
                  </a:cubicBezTo>
                  <a:cubicBezTo>
                    <a:pt x="160" y="40"/>
                    <a:pt x="152" y="20"/>
                    <a:pt x="144" y="0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332" name="Text Box 68"/>
            <p:cNvSpPr txBox="1">
              <a:spLocks noChangeArrowheads="1"/>
            </p:cNvSpPr>
            <p:nvPr/>
          </p:nvSpPr>
          <p:spPr bwMode="auto">
            <a:xfrm>
              <a:off x="1446" y="2496"/>
              <a:ext cx="22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accent1"/>
                  </a:solidFill>
                </a:rPr>
                <a:t>Ni</a:t>
              </a:r>
            </a:p>
          </p:txBody>
        </p:sp>
      </p:grpSp>
      <p:sp>
        <p:nvSpPr>
          <p:cNvPr id="11334" name="Freeform 70"/>
          <p:cNvSpPr>
            <a:spLocks/>
          </p:cNvSpPr>
          <p:nvPr/>
        </p:nvSpPr>
        <p:spPr bwMode="auto">
          <a:xfrm rot="2671822">
            <a:off x="7620000" y="4508500"/>
            <a:ext cx="1778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96" y="144"/>
              </a:cxn>
              <a:cxn ang="0">
                <a:pos x="48" y="48"/>
              </a:cxn>
              <a:cxn ang="0">
                <a:pos x="144" y="48"/>
              </a:cxn>
              <a:cxn ang="0">
                <a:pos x="144" y="0"/>
              </a:cxn>
            </a:cxnLst>
            <a:rect l="0" t="0" r="r" b="b"/>
            <a:pathLst>
              <a:path w="160" h="160">
                <a:moveTo>
                  <a:pt x="0" y="144"/>
                </a:moveTo>
                <a:cubicBezTo>
                  <a:pt x="44" y="152"/>
                  <a:pt x="88" y="160"/>
                  <a:pt x="96" y="144"/>
                </a:cubicBezTo>
                <a:cubicBezTo>
                  <a:pt x="104" y="128"/>
                  <a:pt x="40" y="64"/>
                  <a:pt x="48" y="48"/>
                </a:cubicBezTo>
                <a:cubicBezTo>
                  <a:pt x="56" y="32"/>
                  <a:pt x="128" y="56"/>
                  <a:pt x="144" y="48"/>
                </a:cubicBezTo>
                <a:cubicBezTo>
                  <a:pt x="160" y="40"/>
                  <a:pt x="152" y="20"/>
                  <a:pt x="144" y="0"/>
                </a:cubicBezTo>
              </a:path>
            </a:pathLst>
          </a:custGeom>
          <a:noFill/>
          <a:ln w="28575" cmpd="sng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35" name="Text Box 71"/>
          <p:cNvSpPr txBox="1">
            <a:spLocks noChangeArrowheads="1"/>
          </p:cNvSpPr>
          <p:nvPr/>
        </p:nvSpPr>
        <p:spPr bwMode="auto">
          <a:xfrm>
            <a:off x="7696200" y="43434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sp>
        <p:nvSpPr>
          <p:cNvPr id="11336" name="Text Box 72"/>
          <p:cNvSpPr txBox="1">
            <a:spLocks noChangeArrowheads="1"/>
          </p:cNvSpPr>
          <p:nvPr/>
        </p:nvSpPr>
        <p:spPr bwMode="auto">
          <a:xfrm>
            <a:off x="7073900" y="30734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sp>
        <p:nvSpPr>
          <p:cNvPr id="11337" name="Text Box 73"/>
          <p:cNvSpPr txBox="1">
            <a:spLocks noChangeArrowheads="1"/>
          </p:cNvSpPr>
          <p:nvPr/>
        </p:nvSpPr>
        <p:spPr bwMode="auto">
          <a:xfrm>
            <a:off x="7442200" y="345440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Ni</a:t>
            </a:r>
          </a:p>
        </p:txBody>
      </p:sp>
      <p:sp>
        <p:nvSpPr>
          <p:cNvPr id="11338" name="Text Box 74"/>
          <p:cNvSpPr txBox="1">
            <a:spLocks noChangeArrowheads="1"/>
          </p:cNvSpPr>
          <p:nvPr/>
        </p:nvSpPr>
        <p:spPr bwMode="auto">
          <a:xfrm>
            <a:off x="8153400" y="40640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39" name="Text Box 75"/>
          <p:cNvSpPr txBox="1">
            <a:spLocks noChangeArrowheads="1"/>
          </p:cNvSpPr>
          <p:nvPr/>
        </p:nvSpPr>
        <p:spPr bwMode="auto">
          <a:xfrm>
            <a:off x="8534400" y="41910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0" name="Text Box 76"/>
          <p:cNvSpPr txBox="1">
            <a:spLocks noChangeArrowheads="1"/>
          </p:cNvSpPr>
          <p:nvPr/>
        </p:nvSpPr>
        <p:spPr bwMode="auto">
          <a:xfrm>
            <a:off x="8153400" y="29718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1" name="Text Box 77"/>
          <p:cNvSpPr txBox="1">
            <a:spLocks noChangeArrowheads="1"/>
          </p:cNvSpPr>
          <p:nvPr/>
        </p:nvSpPr>
        <p:spPr bwMode="auto">
          <a:xfrm>
            <a:off x="7696200" y="25146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2" name="Text Box 78"/>
          <p:cNvSpPr txBox="1">
            <a:spLocks noChangeArrowheads="1"/>
          </p:cNvSpPr>
          <p:nvPr/>
        </p:nvSpPr>
        <p:spPr bwMode="auto">
          <a:xfrm>
            <a:off x="7162800" y="21336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3" name="Text Box 79"/>
          <p:cNvSpPr txBox="1">
            <a:spLocks noChangeArrowheads="1"/>
          </p:cNvSpPr>
          <p:nvPr/>
        </p:nvSpPr>
        <p:spPr bwMode="auto">
          <a:xfrm>
            <a:off x="7772400" y="18288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4" name="Text Box 80"/>
          <p:cNvSpPr txBox="1">
            <a:spLocks noChangeArrowheads="1"/>
          </p:cNvSpPr>
          <p:nvPr/>
        </p:nvSpPr>
        <p:spPr bwMode="auto">
          <a:xfrm>
            <a:off x="6705600" y="17526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11345" name="Text Box 81"/>
          <p:cNvSpPr txBox="1">
            <a:spLocks noChangeArrowheads="1"/>
          </p:cNvSpPr>
          <p:nvPr/>
        </p:nvSpPr>
        <p:spPr bwMode="auto">
          <a:xfrm>
            <a:off x="669925" y="5345113"/>
            <a:ext cx="2508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M-S-G-A-Q-Q-E……</a:t>
            </a:r>
          </a:p>
        </p:txBody>
      </p:sp>
      <p:sp>
        <p:nvSpPr>
          <p:cNvPr id="11346" name="Text Box 82"/>
          <p:cNvSpPr txBox="1">
            <a:spLocks noChangeArrowheads="1"/>
          </p:cNvSpPr>
          <p:nvPr/>
        </p:nvSpPr>
        <p:spPr bwMode="auto">
          <a:xfrm>
            <a:off x="3505200" y="6172200"/>
            <a:ext cx="3786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M-His</a:t>
            </a:r>
            <a:r>
              <a:rPr lang="en-US" sz="2000" b="1" baseline="-25000"/>
              <a:t>6</a:t>
            </a:r>
            <a:r>
              <a:rPr lang="en-US" sz="2000"/>
              <a:t>-linker-M-G-A-Q-Q-E……</a:t>
            </a:r>
          </a:p>
        </p:txBody>
      </p:sp>
      <p:sp>
        <p:nvSpPr>
          <p:cNvPr id="11347" name="Line 83"/>
          <p:cNvSpPr>
            <a:spLocks noChangeShapeType="1"/>
          </p:cNvSpPr>
          <p:nvPr/>
        </p:nvSpPr>
        <p:spPr bwMode="auto">
          <a:xfrm>
            <a:off x="2019300" y="5734050"/>
            <a:ext cx="13716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348" name="Text Box 84"/>
          <p:cNvSpPr txBox="1">
            <a:spLocks noChangeArrowheads="1"/>
          </p:cNvSpPr>
          <p:nvPr/>
        </p:nvSpPr>
        <p:spPr bwMode="auto">
          <a:xfrm>
            <a:off x="1355725" y="5802313"/>
            <a:ext cx="2979738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clone His-tagged version</a:t>
            </a:r>
          </a:p>
        </p:txBody>
      </p:sp>
      <p:sp>
        <p:nvSpPr>
          <p:cNvPr id="11349" name="Text Box 85"/>
          <p:cNvSpPr txBox="1">
            <a:spLocks noChangeArrowheads="1"/>
          </p:cNvSpPr>
          <p:nvPr/>
        </p:nvSpPr>
        <p:spPr bwMode="auto">
          <a:xfrm>
            <a:off x="228600" y="1752600"/>
            <a:ext cx="4306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Ni-trinitrilo acetic acid (Ni-NTA) bead</a:t>
            </a:r>
          </a:p>
        </p:txBody>
      </p:sp>
      <p:sp>
        <p:nvSpPr>
          <p:cNvPr id="11350" name="Line 86"/>
          <p:cNvSpPr>
            <a:spLocks noChangeShapeType="1"/>
          </p:cNvSpPr>
          <p:nvPr/>
        </p:nvSpPr>
        <p:spPr bwMode="auto">
          <a:xfrm flipH="1">
            <a:off x="1162050" y="2209800"/>
            <a:ext cx="53340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19400"/>
            <a:ext cx="7772400" cy="1143000"/>
          </a:xfrm>
        </p:spPr>
        <p:txBody>
          <a:bodyPr/>
          <a:lstStyle/>
          <a:p>
            <a:r>
              <a:rPr lang="en-US"/>
              <a:t>Protein Characterization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2375" y="608013"/>
            <a:ext cx="6194425" cy="6097587"/>
          </a:xfrm>
          <a:prstGeom prst="rect">
            <a:avLst/>
          </a:prstGeom>
          <a:noFill/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04800" y="4114800"/>
            <a:ext cx="3890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Differential centrifugation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819400"/>
            <a:ext cx="7772400" cy="1143000"/>
          </a:xfrm>
        </p:spPr>
        <p:txBody>
          <a:bodyPr/>
          <a:lstStyle/>
          <a:p>
            <a:r>
              <a:rPr lang="en-US"/>
              <a:t>Protein Detection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28600" y="18415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3300"/>
                </a:solidFill>
              </a:rPr>
              <a:t>Ultra-centrifugation</a:t>
            </a:r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52400"/>
            <a:ext cx="4886325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923925"/>
            <a:ext cx="5943600" cy="5629275"/>
          </a:xfrm>
          <a:prstGeom prst="rect">
            <a:avLst/>
          </a:prstGeom>
          <a:noFill/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76200" y="168275"/>
            <a:ext cx="6629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Matrix-assisted laser desorption ionization (MALDI) mass spectrometry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213" y="769938"/>
            <a:ext cx="8535987" cy="5316537"/>
          </a:xfrm>
          <a:prstGeom prst="rect">
            <a:avLst/>
          </a:prstGeom>
          <a:noFill/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600200" y="228600"/>
            <a:ext cx="6553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Matrix-assisted laser desorption ionization (MALDI) mass spectrometry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327525" y="2144713"/>
            <a:ext cx="3216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Note the extreme precision of the measurements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on mass spec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MALDI</a:t>
            </a:r>
          </a:p>
          <a:p>
            <a:r>
              <a:rPr lang="en-US"/>
              <a:t>ESI</a:t>
            </a:r>
          </a:p>
          <a:p>
            <a:r>
              <a:rPr lang="en-US"/>
              <a:t>ToF</a:t>
            </a:r>
          </a:p>
          <a:p>
            <a:r>
              <a:rPr lang="en-US"/>
              <a:t>Sensitivity nowadays at ~12,000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Size/weight of proteins</a:t>
            </a:r>
          </a:p>
          <a:p>
            <a:pPr lvl="1"/>
            <a:r>
              <a:rPr lang="en-US"/>
              <a:t>Also allows identification</a:t>
            </a:r>
          </a:p>
          <a:p>
            <a:r>
              <a:rPr lang="en-US"/>
              <a:t>Sequencing of proteins</a:t>
            </a:r>
          </a:p>
          <a:p>
            <a:pPr lvl="1"/>
            <a:r>
              <a:rPr lang="en-US"/>
              <a:t>MS/MS</a:t>
            </a:r>
          </a:p>
          <a:p>
            <a:r>
              <a:rPr lang="en-US"/>
              <a:t>Protein quantification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19400"/>
            <a:ext cx="7772400" cy="1143000"/>
          </a:xfrm>
        </p:spPr>
        <p:txBody>
          <a:bodyPr/>
          <a:lstStyle/>
          <a:p>
            <a:r>
              <a:rPr lang="en-US"/>
              <a:t>Protein Structure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371600" y="304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Electron Microscopy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495800" y="1981200"/>
            <a:ext cx="434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Done in a vacuum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Freeze samples in ethene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Series of 2D images used to elucidate 3D structure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3-20 angstrom resolution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09800"/>
            <a:ext cx="28575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371600" y="304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Electron Microscopy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562600" y="6248400"/>
            <a:ext cx="335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>
                <a:latin typeface="Times New Roman" pitchFamily="18" charset="0"/>
              </a:rPr>
              <a:t>Boettcher, Cell 1994</a:t>
            </a:r>
          </a:p>
        </p:txBody>
      </p:sp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2" cstate="print"/>
          <a:srcRect l="1573" t="3120" r="50459" b="3252"/>
          <a:stretch>
            <a:fillRect/>
          </a:stretch>
        </p:blipFill>
        <p:spPr bwMode="auto">
          <a:xfrm>
            <a:off x="152400" y="1508125"/>
            <a:ext cx="4648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4953000" y="1905000"/>
            <a:ext cx="403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Hepatitis B virus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7.5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Å</a:t>
            </a:r>
            <a:r>
              <a:rPr lang="en-US" sz="2800">
                <a:latin typeface="Times New Roman" pitchFamily="18" charset="0"/>
              </a:rPr>
              <a:t>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300" y="2057400"/>
            <a:ext cx="4076700" cy="337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5" name="Picture 9" descr="NMR_EXP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3600"/>
            <a:ext cx="4886325" cy="3038475"/>
          </a:xfrm>
          <a:prstGeom prst="rect">
            <a:avLst/>
          </a:prstGeom>
          <a:noFill/>
        </p:spPr>
      </p:pic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1371600" y="304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Nuclear Magnetic Resonance (NMR)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419600" y="1752600"/>
            <a:ext cx="434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No crystallization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No extreme solution conditions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2D NMR can be used to determine structure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“High” resolution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Only for &lt;30 kDa proteins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36369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371600" y="304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Nuclear Magnetic Resonance (NMR)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371600" y="304800"/>
            <a:ext cx="624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/>
              <a:t>X-ray Crystallography</a:t>
            </a:r>
          </a:p>
        </p:txBody>
      </p:sp>
      <p:pic>
        <p:nvPicPr>
          <p:cNvPr id="16402" name="Picture 18"/>
          <p:cNvPicPr>
            <a:picLocks noChangeAspect="1" noChangeArrowheads="1"/>
          </p:cNvPicPr>
          <p:nvPr/>
        </p:nvPicPr>
        <p:blipFill>
          <a:blip r:embed="rId2" cstate="print"/>
          <a:srcRect l="7797" t="3583" r="7993" b="3548"/>
          <a:stretch>
            <a:fillRect/>
          </a:stretch>
        </p:blipFill>
        <p:spPr bwMode="auto">
          <a:xfrm>
            <a:off x="381000" y="1600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4800600" y="1981200"/>
            <a:ext cx="3581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Hard to crystallize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>
                <a:latin typeface="Times New Roman" pitchFamily="18" charset="0"/>
              </a:rPr>
              <a:t>Conditions vary greatly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>
                <a:latin typeface="Times New Roman" pitchFamily="18" charset="0"/>
              </a:rPr>
              <a:t>More difficult with large proteins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>
                <a:latin typeface="Times New Roman" pitchFamily="18" charset="0"/>
              </a:rPr>
              <a:t>Resolutions down to 1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Å</a:t>
            </a:r>
            <a:r>
              <a:rPr lang="en-US" sz="2800">
                <a:latin typeface="Times New Roman" pitchFamily="18" charset="0"/>
              </a:rPr>
              <a:t>, more frequently 3-10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462088"/>
            <a:ext cx="24288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62088"/>
            <a:ext cx="24765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3413125" y="1751013"/>
            <a:ext cx="2073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Mixture of macromolecules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429000" y="2757488"/>
            <a:ext cx="10826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Porous gel</a:t>
            </a:r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962400" y="4281488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886200" y="3824288"/>
            <a:ext cx="1935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Electrophoresis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85800" y="6034088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2362200" y="6034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4343400" y="6034088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914400" y="5903913"/>
            <a:ext cx="820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Small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2590800" y="5903913"/>
            <a:ext cx="1087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Medium</a:t>
            </a: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4572000" y="5903913"/>
            <a:ext cx="833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Large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365125" y="928688"/>
            <a:ext cx="3062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Gel Electrophoresis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7162800" y="533400"/>
            <a:ext cx="382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_</a:t>
            </a: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7239000" y="5881688"/>
            <a:ext cx="3921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+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09800"/>
            <a:ext cx="3309938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3" cstate="print"/>
          <a:srcRect t="7407" r="26328" b="9877"/>
          <a:stretch>
            <a:fillRect/>
          </a:stretch>
        </p:blipFill>
        <p:spPr bwMode="auto">
          <a:xfrm>
            <a:off x="4191000" y="1371600"/>
            <a:ext cx="990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1905000"/>
            <a:ext cx="313213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93" name="Rectangle 21"/>
          <p:cNvSpPr>
            <a:spLocks noChangeArrowheads="1"/>
          </p:cNvSpPr>
          <p:nvPr/>
        </p:nvSpPr>
        <p:spPr bwMode="auto">
          <a:xfrm>
            <a:off x="3276600" y="3810000"/>
            <a:ext cx="6858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200400" y="3200400"/>
            <a:ext cx="0" cy="2006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3098800" y="3717925"/>
            <a:ext cx="1295400" cy="915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Direction of electro-phoresis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4114800" y="914400"/>
            <a:ext cx="762000" cy="641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Mass (kDa)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5029200" y="990600"/>
            <a:ext cx="762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Top</a:t>
            </a:r>
          </a:p>
        </p:txBody>
      </p:sp>
      <p:sp>
        <p:nvSpPr>
          <p:cNvPr id="3098" name="Text Box 26"/>
          <p:cNvSpPr txBox="1">
            <a:spLocks noChangeArrowheads="1"/>
          </p:cNvSpPr>
          <p:nvPr/>
        </p:nvSpPr>
        <p:spPr bwMode="auto">
          <a:xfrm>
            <a:off x="5105400" y="6096000"/>
            <a:ext cx="9906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Bottom</a:t>
            </a:r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5334000" y="1447800"/>
            <a:ext cx="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 rot="-5400000">
            <a:off x="4945857" y="3588543"/>
            <a:ext cx="23622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Apparent mass (kDa)</a:t>
            </a: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6896100" y="5881688"/>
            <a:ext cx="19050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800"/>
              <a:t>Relative mobility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03325"/>
            <a:ext cx="828675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8686800" y="2803525"/>
            <a:ext cx="152400" cy="228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28600" y="184150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Immuno-blotting (Western blotting)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52400" y="5699125"/>
            <a:ext cx="2133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SDS-polyacrylamide gel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1714500" y="2863850"/>
            <a:ext cx="1143000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Transfer proteins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3759200" y="2270125"/>
            <a:ext cx="1981200" cy="2530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Add radiolabeled specific antibody, 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wash to remove unbound antibody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1828800" y="3717925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4267200" y="3717925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5791200" y="2270125"/>
            <a:ext cx="1981200" cy="2225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endParaRPr lang="en-US" sz="2000"/>
          </a:p>
          <a:p>
            <a:pPr algn="ctr"/>
            <a:r>
              <a:rPr lang="en-US" sz="2000"/>
              <a:t>Overlay photographic film,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expose and develop</a:t>
            </a: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6324600" y="3717925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2819400" y="5851525"/>
            <a:ext cx="114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Polymer sheet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7543800" y="5683250"/>
            <a:ext cx="1447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Auto-radiogram</a:t>
            </a: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7899400" y="1431925"/>
            <a:ext cx="838200" cy="3962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8001000" y="2346325"/>
            <a:ext cx="6096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5943600" y="838200"/>
            <a:ext cx="1981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Protein band detected by specific antibody</a:t>
            </a:r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7467600" y="175260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819400"/>
            <a:ext cx="7772400" cy="1143000"/>
          </a:xfrm>
        </p:spPr>
        <p:txBody>
          <a:bodyPr/>
          <a:lstStyle/>
          <a:p>
            <a:r>
              <a:rPr lang="en-US"/>
              <a:t>Protein Purification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213" y="1574800"/>
            <a:ext cx="8535987" cy="3706813"/>
          </a:xfrm>
          <a:prstGeom prst="rect">
            <a:avLst/>
          </a:prstGeom>
          <a:noFill/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055938" y="533400"/>
            <a:ext cx="3146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Iso-electric focusing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609600" y="2514600"/>
            <a:ext cx="5651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(+)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609600" y="4510088"/>
            <a:ext cx="5651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(+)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7969250" y="2514600"/>
            <a:ext cx="4889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(-)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7969250" y="4572000"/>
            <a:ext cx="4889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(-)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609600" y="6248400"/>
            <a:ext cx="533400" cy="381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304800" y="760413"/>
            <a:ext cx="7361238" cy="6097587"/>
            <a:chOff x="480" y="479"/>
            <a:chExt cx="4637" cy="3841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669"/>
            <a:stretch>
              <a:fillRect/>
            </a:stretch>
          </p:blipFill>
          <p:spPr bwMode="auto">
            <a:xfrm>
              <a:off x="624" y="479"/>
              <a:ext cx="4493" cy="3841"/>
            </a:xfrm>
            <a:prstGeom prst="rect">
              <a:avLst/>
            </a:prstGeom>
            <a:noFill/>
          </p:spPr>
        </p:pic>
        <p:sp>
          <p:nvSpPr>
            <p:cNvPr id="26627" name="Rectangle 3"/>
            <p:cNvSpPr>
              <a:spLocks noChangeArrowheads="1"/>
            </p:cNvSpPr>
            <p:nvPr/>
          </p:nvSpPr>
          <p:spPr bwMode="auto">
            <a:xfrm>
              <a:off x="480" y="3936"/>
              <a:ext cx="384" cy="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5548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00"/>
                </a:solidFill>
              </a:rPr>
              <a:t>Two-dimensional gel electrophoresis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2819400" y="1295400"/>
            <a:ext cx="435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Iso-electric focusing dimension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7620000" y="1066800"/>
            <a:ext cx="12874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/>
              <a:t>High pH</a:t>
            </a:r>
          </a:p>
          <a:p>
            <a:pPr algn="ctr"/>
            <a:r>
              <a:rPr lang="en-US"/>
              <a:t>(+)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838200" y="1524000"/>
            <a:ext cx="5651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(+)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8001000" y="1524000"/>
            <a:ext cx="48895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(-)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Line 19"/>
          <p:cNvSpPr>
            <a:spLocks noChangeShapeType="1"/>
          </p:cNvSpPr>
          <p:nvPr/>
        </p:nvSpPr>
        <p:spPr bwMode="auto">
          <a:xfrm rot="5400000">
            <a:off x="-1295400" y="35052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1524000" y="1355725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295400" y="228600"/>
            <a:ext cx="701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FF3300"/>
                </a:solidFill>
              </a:rPr>
              <a:t>Two-dimensional (2-D) gel electrophoresis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54387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776288" y="5715000"/>
            <a:ext cx="650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Low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867400" y="5715000"/>
            <a:ext cx="708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High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801688" y="6096000"/>
            <a:ext cx="600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+ve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953125" y="6096000"/>
            <a:ext cx="53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-ve</a:t>
            </a:r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1524000" y="59436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>
            <a:off x="1524000" y="62865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2817813" y="5715000"/>
            <a:ext cx="1497012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pH gradient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2690813" y="6096000"/>
            <a:ext cx="17526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Electrical field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1766888" y="1127125"/>
            <a:ext cx="357187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Isoelectric focusing dimension</a:t>
            </a:r>
          </a:p>
        </p:txBody>
      </p:sp>
      <p:sp>
        <p:nvSpPr>
          <p:cNvPr id="5138" name="Text Box 18"/>
          <p:cNvSpPr txBox="1">
            <a:spLocks noChangeArrowheads="1"/>
          </p:cNvSpPr>
          <p:nvPr/>
        </p:nvSpPr>
        <p:spPr bwMode="auto">
          <a:xfrm rot="-5400000">
            <a:off x="-647700" y="3222625"/>
            <a:ext cx="27273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SDS-PAGE dimension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6477000" y="2498725"/>
            <a:ext cx="24384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/>
              <a:t>Proteins migrate in the applied field / pH gradient until they reach their </a:t>
            </a:r>
            <a:r>
              <a:rPr lang="en-US" sz="2000" u="sng"/>
              <a:t>isolectric </a:t>
            </a:r>
            <a:r>
              <a:rPr lang="en-US" sz="2000"/>
              <a:t>point and then stop there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467</Words>
  <Application>Microsoft Office PowerPoint</Application>
  <PresentationFormat>On-screen Show (4:3)</PresentationFormat>
  <Paragraphs>160</Paragraphs>
  <Slides>29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Design</vt:lpstr>
      <vt:lpstr>Slide 1</vt:lpstr>
      <vt:lpstr>Protein Detection</vt:lpstr>
      <vt:lpstr>Slide 3</vt:lpstr>
      <vt:lpstr>Slide 4</vt:lpstr>
      <vt:lpstr>Slide 5</vt:lpstr>
      <vt:lpstr>Protein Purification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What if you have a recombinant protein?</vt:lpstr>
      <vt:lpstr>Slide 17</vt:lpstr>
      <vt:lpstr>Protein Characterization</vt:lpstr>
      <vt:lpstr>Slide 19</vt:lpstr>
      <vt:lpstr>Slide 20</vt:lpstr>
      <vt:lpstr>Slide 21</vt:lpstr>
      <vt:lpstr>Slide 22</vt:lpstr>
      <vt:lpstr>More on mass spec</vt:lpstr>
      <vt:lpstr>Protein Structure</vt:lpstr>
      <vt:lpstr>Slide 25</vt:lpstr>
      <vt:lpstr>Slide 26</vt:lpstr>
      <vt:lpstr>Slide 27</vt:lpstr>
      <vt:lpstr>Slide 28</vt:lpstr>
      <vt:lpstr>Slide 29</vt:lpstr>
    </vt:vector>
  </TitlesOfParts>
  <Company>Yale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Macnab</dc:creator>
  <cp:lastModifiedBy>Ronald R Breaker</cp:lastModifiedBy>
  <cp:revision>28</cp:revision>
  <dcterms:created xsi:type="dcterms:W3CDTF">2001-08-20T15:40:48Z</dcterms:created>
  <dcterms:modified xsi:type="dcterms:W3CDTF">2012-01-30T12:12:06Z</dcterms:modified>
</cp:coreProperties>
</file>